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8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2" r:id="rId27"/>
    <p:sldId id="257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327B"/>
    <a:srgbClr val="F4E3D1"/>
    <a:srgbClr val="1296DB"/>
    <a:srgbClr val="F7E3CB"/>
    <a:srgbClr val="FBE9D3"/>
    <a:srgbClr val="18114A"/>
    <a:srgbClr val="2802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0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3B06C8-DB03-41E7-B355-3EFD459A35B4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1764EF-6EFC-4631-96BE-5B8372EA57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944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764EF-6EFC-4631-96BE-5B8372EA576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656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764EF-6EFC-4631-96BE-5B8372EA576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447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764EF-6EFC-4631-96BE-5B8372EA576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40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B384FF-BA74-43E4-8FDB-247B133A9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45327F5-0FE5-49C5-807A-9ABDB08A47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99D0D2-B499-432C-AF2E-688DF1904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1BCBE3-D7D2-4849-ACA6-65CED3D6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978E38-7821-4BEA-A10E-7E1C4B072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005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0ED12-FB6B-4D63-BD0D-E5EDCBFAF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E69C07-D694-4622-B3C9-0E7033F33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5811EB-061B-4331-B744-394AF7A5F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39A425-427E-4310-84D7-F8B5681EF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C95B4D-00DB-441D-A28E-BEC0872EF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63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B661D3A-5295-49B8-832E-C010001096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86AB18A-130D-47B2-89E3-9E93834E7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A774E8-E0D9-4A1A-B90E-B7EA5A4DD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FB4A1D-BEBB-4C21-85A3-B118E6E49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215C48-283E-4806-BA0D-8AA071D9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234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27D71B-91C1-4758-8416-0F148727D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2817CE-0F5D-4671-BA64-601F62B29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FBF277-9FA1-4C26-B9C3-591AB0F74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E3E75A-19A9-45B8-84BA-8C69973E1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5FEFA1-796C-447F-9D6E-4B0E96563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664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6907B-C373-45FC-86BA-E40DBBBA9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6DFD32-4BCE-49B6-984E-EE859707C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26828C-3FFD-4529-96D7-6E6538C9C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269A80-2659-4E3A-BECE-85EB5FE56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081B32-9336-41AD-B8AC-4811E2739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68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D55098-CE2D-47BA-92C5-CC04E1949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B9146B-72BA-4D6D-9250-6C57DC2221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6ACA88-2CE4-4E7B-83FB-83CCCAA674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3E60F8-93AC-421D-B145-C0269B2D0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D96A3B-4FB0-4D0A-BAA0-CFC43C0F6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A05BED-E878-4138-8CFB-B95D3B9B3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154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030F56-2FB9-4278-B235-71129887A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5A1A47-6C6E-4E97-B7E5-06F039F8D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F1A905-C716-42CD-A889-448B763E5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D35269-F736-4BF8-A961-95A8C21FDB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F2D694D-882B-45C7-BCC4-55A91BE54F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BB39E16-A309-4DD5-AD15-65B85642D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B78D14F-B4CA-4D4C-BA2C-A3D63297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FE365B9-1A62-4257-B2BC-112AF7C97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688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4EA67B-627A-4236-B558-E72EFE06D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B700908-678A-4247-9898-559B96435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190F0D-E490-4F2A-969A-01F3522C1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947C38-DA2C-4205-8500-9B51034B9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51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C29C44-161B-4F62-B869-2C5AC65C9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7AADE28-D8E1-4819-B3CE-519C5660B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222D80-5552-48B0-A35C-FE0E03636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361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7A5E6E-7BD3-4B18-86A2-2E77A1CAC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B94B92-CDDA-48DA-A4AE-18EADEB65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7E7F135-7141-4B02-9AED-B7A117FB51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1EC33F3-87C3-41AE-B1E4-06B3DB6FB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28717D-F2B7-4818-B569-BE7272EFE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FEF0A7-7A10-4270-A546-FCD84A29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044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BF10EE-525A-4690-B9E7-BC5400CA0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A1C54E-86C4-4455-BF24-2FF827029F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B9374D-7591-4C85-958D-64BAAD97A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CC307B-0EDD-4237-94A8-F5E233B13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6313344-BE03-4B9E-93D2-5314BC474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9BD0FC-93E0-47FF-B2FE-171773A3C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494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14EB0A5-102E-422A-96FD-680AE3274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1A59F3-F3B9-494C-B6AD-2558C3DDA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15FD8A-E831-4987-9586-A6E716DA2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20806-D6BC-4815-87EF-E25C4C611C7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C4C677-EBB2-419E-AAC8-B47544D2EA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8D1503-EACE-4EF5-ABE0-EC14AEA0AC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1CB86-8F11-402D-9924-52A2FFD7F0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09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ibaotu.com/ppt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FE35F65-7789-4406-8EED-B0548198E15F}"/>
              </a:ext>
            </a:extLst>
          </p:cNvPr>
          <p:cNvSpPr txBox="1"/>
          <p:nvPr/>
        </p:nvSpPr>
        <p:spPr>
          <a:xfrm>
            <a:off x="5449669" y="170416"/>
            <a:ext cx="1292662" cy="651716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7200" dirty="0" err="1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Lịch</a:t>
            </a:r>
            <a:r>
              <a:rPr lang="en-US" altLang="zh-CN" sz="7200" dirty="0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 </a:t>
            </a:r>
            <a:r>
              <a:rPr lang="en-US" altLang="zh-CN" sz="7200" dirty="0" err="1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sử</a:t>
            </a:r>
            <a:r>
              <a:rPr lang="en-US" altLang="zh-CN" sz="7200" dirty="0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 </a:t>
            </a:r>
            <a:r>
              <a:rPr lang="en-US" altLang="zh-CN" sz="7200" dirty="0" err="1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nông</a:t>
            </a:r>
            <a:r>
              <a:rPr lang="en-US" altLang="zh-CN" sz="7200" dirty="0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 </a:t>
            </a:r>
            <a:r>
              <a:rPr lang="en-US" altLang="zh-CN" sz="7200" dirty="0" err="1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nghiệp</a:t>
            </a:r>
            <a:endParaRPr lang="zh-CN" altLang="en-US" sz="7200" dirty="0">
              <a:ln>
                <a:solidFill>
                  <a:schemeClr val="bg1"/>
                </a:solidFill>
              </a:ln>
              <a:solidFill>
                <a:srgbClr val="28021D"/>
              </a:solidFill>
              <a:latin typeface="UTM Dai Co Viet" panose="02040603050506020204" pitchFamily="18" charset="0"/>
              <a:ea typeface="叶根友特楷简体" panose="02010601030101010101" pitchFamily="2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B5C6290-BDFA-4F4B-84E8-E7D62B414719}"/>
              </a:ext>
            </a:extLst>
          </p:cNvPr>
          <p:cNvCxnSpPr>
            <a:cxnSpLocks/>
          </p:cNvCxnSpPr>
          <p:nvPr/>
        </p:nvCxnSpPr>
        <p:spPr>
          <a:xfrm>
            <a:off x="5449669" y="4572000"/>
            <a:ext cx="0" cy="1520456"/>
          </a:xfrm>
          <a:prstGeom prst="line">
            <a:avLst/>
          </a:prstGeom>
          <a:ln>
            <a:solidFill>
              <a:srgbClr val="18114A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068F412A-AA7A-48DA-B8B8-83A3A48B03DD}"/>
              </a:ext>
            </a:extLst>
          </p:cNvPr>
          <p:cNvSpPr txBox="1"/>
          <p:nvPr/>
        </p:nvSpPr>
        <p:spPr>
          <a:xfrm>
            <a:off x="4882796" y="4755326"/>
            <a:ext cx="492443" cy="142603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9F4F0AA-B68A-4F97-A2CD-BC6D54D583E4}"/>
              </a:ext>
            </a:extLst>
          </p:cNvPr>
          <p:cNvCxnSpPr>
            <a:cxnSpLocks/>
          </p:cNvCxnSpPr>
          <p:nvPr/>
        </p:nvCxnSpPr>
        <p:spPr>
          <a:xfrm>
            <a:off x="6784863" y="715926"/>
            <a:ext cx="0" cy="3154325"/>
          </a:xfrm>
          <a:prstGeom prst="line">
            <a:avLst/>
          </a:prstGeom>
          <a:ln>
            <a:solidFill>
              <a:srgbClr val="18114A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BDF9068-6942-4987-9EF3-E5FE4BA3AE3C}"/>
              </a:ext>
            </a:extLst>
          </p:cNvPr>
          <p:cNvSpPr txBox="1"/>
          <p:nvPr/>
        </p:nvSpPr>
        <p:spPr>
          <a:xfrm>
            <a:off x="6859295" y="715926"/>
            <a:ext cx="461665" cy="305468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国家的产生和社会的变革</a:t>
            </a:r>
          </a:p>
        </p:txBody>
      </p:sp>
    </p:spTree>
    <p:extLst>
      <p:ext uri="{BB962C8B-B14F-4D97-AF65-F5344CB8AC3E}">
        <p14:creationId xmlns:p14="http://schemas.microsoft.com/office/powerpoint/2010/main" val="2488171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A5E47A1-B8B9-48EE-B8F1-6DB6A1CB6A84}"/>
              </a:ext>
            </a:extLst>
          </p:cNvPr>
          <p:cNvSpPr/>
          <p:nvPr/>
        </p:nvSpPr>
        <p:spPr>
          <a:xfrm>
            <a:off x="2310354" y="1721041"/>
            <a:ext cx="757130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各国开展变法的原因是什么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6FD0C0E-1DB9-496D-923C-0DC9313682A9}"/>
              </a:ext>
            </a:extLst>
          </p:cNvPr>
          <p:cNvGrpSpPr/>
          <p:nvPr/>
        </p:nvGrpSpPr>
        <p:grpSpPr>
          <a:xfrm>
            <a:off x="3532475" y="3027041"/>
            <a:ext cx="4665385" cy="646331"/>
            <a:chOff x="3429000" y="3302000"/>
            <a:chExt cx="4665385" cy="646331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008EB348-4C72-48B7-91B1-C348E904BCF8}"/>
                </a:ext>
              </a:extLst>
            </p:cNvPr>
            <p:cNvSpPr/>
            <p:nvPr/>
          </p:nvSpPr>
          <p:spPr>
            <a:xfrm>
              <a:off x="3429000" y="3327400"/>
              <a:ext cx="596900" cy="596900"/>
            </a:xfrm>
            <a:prstGeom prst="ellipse">
              <a:avLst/>
            </a:prstGeom>
            <a:solidFill>
              <a:srgbClr val="4932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E14C8957-6F01-4DFE-8558-C4666CB4466D}"/>
                </a:ext>
              </a:extLst>
            </p:cNvPr>
            <p:cNvSpPr/>
            <p:nvPr/>
          </p:nvSpPr>
          <p:spPr>
            <a:xfrm>
              <a:off x="4216400" y="3302000"/>
              <a:ext cx="387798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社会生产力的发展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CC3DE52-7D32-46E6-A1D2-0316DDD8D900}"/>
              </a:ext>
            </a:extLst>
          </p:cNvPr>
          <p:cNvGrpSpPr/>
          <p:nvPr/>
        </p:nvGrpSpPr>
        <p:grpSpPr>
          <a:xfrm>
            <a:off x="3532475" y="3947682"/>
            <a:ext cx="5127050" cy="646331"/>
            <a:chOff x="3429000" y="3302000"/>
            <a:chExt cx="5127050" cy="646331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542881D-2120-4883-9BE4-AD514D890FB1}"/>
                </a:ext>
              </a:extLst>
            </p:cNvPr>
            <p:cNvSpPr/>
            <p:nvPr/>
          </p:nvSpPr>
          <p:spPr>
            <a:xfrm>
              <a:off x="3429000" y="3327400"/>
              <a:ext cx="596900" cy="596900"/>
            </a:xfrm>
            <a:prstGeom prst="ellipse">
              <a:avLst/>
            </a:prstGeom>
            <a:solidFill>
              <a:srgbClr val="4932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839D9FF-B93A-41EE-A8A3-6677C0190E6F}"/>
                </a:ext>
              </a:extLst>
            </p:cNvPr>
            <p:cNvSpPr/>
            <p:nvPr/>
          </p:nvSpPr>
          <p:spPr>
            <a:xfrm>
              <a:off x="4216400" y="3302000"/>
              <a:ext cx="433965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封建经济发展的需要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507F25B-CC30-4C8F-A153-789D065B55F4}"/>
              </a:ext>
            </a:extLst>
          </p:cNvPr>
          <p:cNvGrpSpPr/>
          <p:nvPr/>
        </p:nvGrpSpPr>
        <p:grpSpPr>
          <a:xfrm>
            <a:off x="3532475" y="4862353"/>
            <a:ext cx="5127050" cy="646331"/>
            <a:chOff x="3429000" y="3302000"/>
            <a:chExt cx="5127050" cy="646331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9DCF369-6A04-446E-AA1A-E5070DBB16B0}"/>
                </a:ext>
              </a:extLst>
            </p:cNvPr>
            <p:cNvSpPr/>
            <p:nvPr/>
          </p:nvSpPr>
          <p:spPr>
            <a:xfrm>
              <a:off x="3429000" y="3327400"/>
              <a:ext cx="596900" cy="596900"/>
            </a:xfrm>
            <a:prstGeom prst="ellipse">
              <a:avLst/>
            </a:prstGeom>
            <a:solidFill>
              <a:srgbClr val="4932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F659695-B29E-4E0F-A499-CBCE65CF3F95}"/>
                </a:ext>
              </a:extLst>
            </p:cNvPr>
            <p:cNvSpPr/>
            <p:nvPr/>
          </p:nvSpPr>
          <p:spPr>
            <a:xfrm>
              <a:off x="4216400" y="3302000"/>
              <a:ext cx="433965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各国争霸的现实压力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7804580"/>
      </p:ext>
    </p:extLst>
  </p:cSld>
  <p:clrMapOvr>
    <a:masterClrMapping/>
  </p:clrMapOvr>
  <p:transition spd="slow" advClick="0" advTm="3000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timgsa.baidu.com/timg?image&amp;quality=80&amp;size=b9999_10000&amp;sec=1513089733639&amp;di=bcc85a4e3b2aac27512d98867b4f93db&amp;imgtype=0&amp;src=http%3A%2F%2Fa2.att.hudong.com%2F50%2F49%2F19300001392461132374490358220_950.jpg">
            <a:extLst>
              <a:ext uri="{FF2B5EF4-FFF2-40B4-BE49-F238E27FC236}">
                <a16:creationId xmlns:a16="http://schemas.microsoft.com/office/drawing/2014/main" id="{45A75CE4-1488-4256-A5C8-332219692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522589"/>
            <a:ext cx="4356100" cy="484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13C060C-E382-47E7-AEF0-5160F521C428}"/>
              </a:ext>
            </a:extLst>
          </p:cNvPr>
          <p:cNvSpPr/>
          <p:nvPr/>
        </p:nvSpPr>
        <p:spPr>
          <a:xfrm>
            <a:off x="1835150" y="3220135"/>
            <a:ext cx="4686300" cy="2041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356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年和前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350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秦孝公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任用商鞅，两次进行变法，史称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商鞅变法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，此次变法使秦国后来成为最为强大的国家。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FAE092B-3C6A-4550-9FFC-241D21486C89}"/>
              </a:ext>
            </a:extLst>
          </p:cNvPr>
          <p:cNvSpPr/>
          <p:nvPr/>
        </p:nvSpPr>
        <p:spPr>
          <a:xfrm>
            <a:off x="2957453" y="2047327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商鞅变法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6DFD3BE-03AC-49DA-AFF3-1149C29D23FA}"/>
              </a:ext>
            </a:extLst>
          </p:cNvPr>
          <p:cNvCxnSpPr>
            <a:cxnSpLocks/>
          </p:cNvCxnSpPr>
          <p:nvPr/>
        </p:nvCxnSpPr>
        <p:spPr>
          <a:xfrm>
            <a:off x="1701800" y="3022600"/>
            <a:ext cx="4953000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4805777"/>
      </p:ext>
    </p:extLst>
  </p:cSld>
  <p:clrMapOvr>
    <a:masterClrMapping/>
  </p:clrMapOvr>
  <p:transition spd="slow" advClick="0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80332C2-0478-4B0E-B4CE-1DD79E98933B}"/>
              </a:ext>
            </a:extLst>
          </p:cNvPr>
          <p:cNvSpPr/>
          <p:nvPr/>
        </p:nvSpPr>
        <p:spPr>
          <a:xfrm>
            <a:off x="3598979" y="1935193"/>
            <a:ext cx="503214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54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商鞅变法的原因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CD82160D-CB32-49A3-A4B8-1AD745C2DDC8}"/>
              </a:ext>
            </a:extLst>
          </p:cNvPr>
          <p:cNvSpPr/>
          <p:nvPr/>
        </p:nvSpPr>
        <p:spPr>
          <a:xfrm>
            <a:off x="3008079" y="2314308"/>
            <a:ext cx="241300" cy="241300"/>
          </a:xfrm>
          <a:prstGeom prst="ellipse">
            <a:avLst/>
          </a:prstGeom>
          <a:solidFill>
            <a:srgbClr val="4932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F8D3DA27-3DA9-43EF-84FE-2097DC363C9D}"/>
              </a:ext>
            </a:extLst>
          </p:cNvPr>
          <p:cNvSpPr/>
          <p:nvPr/>
        </p:nvSpPr>
        <p:spPr>
          <a:xfrm>
            <a:off x="8942621" y="2314308"/>
            <a:ext cx="241300" cy="241300"/>
          </a:xfrm>
          <a:prstGeom prst="ellipse">
            <a:avLst/>
          </a:prstGeom>
          <a:solidFill>
            <a:srgbClr val="4932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739D951-D7C6-47C9-AB91-1F836FED66F8}"/>
              </a:ext>
            </a:extLst>
          </p:cNvPr>
          <p:cNvSpPr/>
          <p:nvPr/>
        </p:nvSpPr>
        <p:spPr>
          <a:xfrm>
            <a:off x="1651910" y="3252223"/>
            <a:ext cx="8888180" cy="2041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国初期，秦国井田制瓦解、土地私有制产生和赋税改革，都晚于其余六国，社会经济的发展落后于齐、楚、燕、赵、魏、韩六个大国。为了增强秦国实力，在诸侯国的争霸中处于有利地位和不被别国吞并，秦孝公引进人才，变法图强。</a:t>
            </a:r>
          </a:p>
        </p:txBody>
      </p:sp>
    </p:spTree>
    <p:extLst>
      <p:ext uri="{BB962C8B-B14F-4D97-AF65-F5344CB8AC3E}">
        <p14:creationId xmlns:p14="http://schemas.microsoft.com/office/powerpoint/2010/main" val="3022833748"/>
      </p:ext>
    </p:extLst>
  </p:cSld>
  <p:clrMapOvr>
    <a:masterClrMapping/>
  </p:clrMapOvr>
  <p:transition spd="med" advClick="0" advTm="300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7" grpId="0" animBg="1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D480B05-21C5-4D79-BBAC-85167B75A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75787">
            <a:off x="177800" y="1269207"/>
            <a:ext cx="6628544" cy="442118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D446C5A-8537-4D07-9E7B-C53B780DFBD7}"/>
              </a:ext>
            </a:extLst>
          </p:cNvPr>
          <p:cNvSpPr/>
          <p:nvPr/>
        </p:nvSpPr>
        <p:spPr>
          <a:xfrm>
            <a:off x="7168397" y="1704427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D96D7BB-BBC8-414B-8D25-B0BC4B0517F2}"/>
              </a:ext>
            </a:extLst>
          </p:cNvPr>
          <p:cNvCxnSpPr>
            <a:cxnSpLocks/>
          </p:cNvCxnSpPr>
          <p:nvPr/>
        </p:nvCxnSpPr>
        <p:spPr>
          <a:xfrm>
            <a:off x="6502400" y="2565400"/>
            <a:ext cx="3454400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78750D7F-599A-4EAA-A8E7-8DC5EB258C77}"/>
              </a:ext>
            </a:extLst>
          </p:cNvPr>
          <p:cNvSpPr/>
          <p:nvPr/>
        </p:nvSpPr>
        <p:spPr>
          <a:xfrm>
            <a:off x="6867081" y="2780043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承认土地私有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41D8FBD-AC36-4DCE-AAB0-9974AEA5923F}"/>
              </a:ext>
            </a:extLst>
          </p:cNvPr>
          <p:cNvSpPr/>
          <p:nvPr/>
        </p:nvSpPr>
        <p:spPr>
          <a:xfrm>
            <a:off x="6843837" y="3474493"/>
            <a:ext cx="26933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实行奖励耕织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0D48F07-65C4-49CE-9FC9-E87DE460FC74}"/>
              </a:ext>
            </a:extLst>
          </p:cNvPr>
          <p:cNvSpPr/>
          <p:nvPr/>
        </p:nvSpPr>
        <p:spPr>
          <a:xfrm>
            <a:off x="6867081" y="4168943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实行奖励军功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CBBBDBC-E5F3-4B13-AFC6-8DC89ECD0F27}"/>
              </a:ext>
            </a:extLst>
          </p:cNvPr>
          <p:cNvSpPr/>
          <p:nvPr/>
        </p:nvSpPr>
        <p:spPr>
          <a:xfrm>
            <a:off x="6867081" y="4863392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建立郡县制度</a:t>
            </a:r>
          </a:p>
        </p:txBody>
      </p:sp>
    </p:spTree>
    <p:extLst>
      <p:ext uri="{BB962C8B-B14F-4D97-AF65-F5344CB8AC3E}">
        <p14:creationId xmlns:p14="http://schemas.microsoft.com/office/powerpoint/2010/main" val="218945181"/>
      </p:ext>
    </p:extLst>
  </p:cSld>
  <p:clrMapOvr>
    <a:masterClrMapping/>
  </p:clrMapOvr>
  <p:transition spd="slow" advClick="0" advTm="3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2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https://timgsa.baidu.com/timg?image&amp;quality=80&amp;size=b9999_10000&amp;sec=1513179764030&amp;di=ba17b3a7f80ae1ace06e55f568b79512&amp;imgtype=0&amp;src=http%3A%2F%2Fpic20.huitu.com%2Fres%2F20140719%2F284884_20140719181631377314_1.jpg">
            <a:extLst>
              <a:ext uri="{FF2B5EF4-FFF2-40B4-BE49-F238E27FC236}">
                <a16:creationId xmlns:a16="http://schemas.microsoft.com/office/drawing/2014/main" id="{948DD1A9-3081-4707-9E6E-726328985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5" t="16754" r="4210" b="53469"/>
          <a:stretch/>
        </p:blipFill>
        <p:spPr bwMode="auto">
          <a:xfrm>
            <a:off x="577850" y="2717879"/>
            <a:ext cx="11036300" cy="366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7795AB2-5EB5-4463-8ABF-B9B2F719B524}"/>
              </a:ext>
            </a:extLst>
          </p:cNvPr>
          <p:cNvSpPr/>
          <p:nvPr/>
        </p:nvSpPr>
        <p:spPr>
          <a:xfrm>
            <a:off x="2243824" y="1574472"/>
            <a:ext cx="77043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承认土地私有，允许自由买卖</a:t>
            </a:r>
          </a:p>
        </p:txBody>
      </p:sp>
    </p:spTree>
    <p:extLst>
      <p:ext uri="{BB962C8B-B14F-4D97-AF65-F5344CB8AC3E}">
        <p14:creationId xmlns:p14="http://schemas.microsoft.com/office/powerpoint/2010/main" val="6690463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3000">
        <p15:prstTrans prst="drape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DA21D1-9CA6-421B-9A57-FBB46868E480}"/>
              </a:ext>
            </a:extLst>
          </p:cNvPr>
          <p:cNvSpPr/>
          <p:nvPr/>
        </p:nvSpPr>
        <p:spPr>
          <a:xfrm>
            <a:off x="2285372" y="2081398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历史意义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CFFA3DEE-63C4-4DB5-B944-5B374268BA2D}"/>
              </a:ext>
            </a:extLst>
          </p:cNvPr>
          <p:cNvCxnSpPr>
            <a:cxnSpLocks/>
          </p:cNvCxnSpPr>
          <p:nvPr/>
        </p:nvCxnSpPr>
        <p:spPr>
          <a:xfrm>
            <a:off x="1619373" y="2942371"/>
            <a:ext cx="3454400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32AEC6B-4639-4001-B101-528AF84EE621}"/>
              </a:ext>
            </a:extLst>
          </p:cNvPr>
          <p:cNvSpPr/>
          <p:nvPr/>
        </p:nvSpPr>
        <p:spPr>
          <a:xfrm>
            <a:off x="1692958" y="3110927"/>
            <a:ext cx="3307229" cy="2041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废除了旧制度，确认了封建土地所有制，促进了封建经济发展，增强了国力。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7F292B-AB9B-43AD-A075-8709A3A01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082" y="1788151"/>
            <a:ext cx="5852172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385585"/>
      </p:ext>
    </p:extLst>
  </p:cSld>
  <p:clrMapOvr>
    <a:masterClrMapping/>
  </p:clrMapOvr>
  <p:transition spd="slow" advClick="0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timgsa.baidu.com/timg?image&amp;quality=80&amp;size=b9999_10000&amp;sec=1513180007893&amp;di=6b19a403feae168867fef04c03d15aa6&amp;imgtype=0&amp;src=http%3A%2F%2Fpic40.huitu.com%2Fres%2F20151114%2F717077_20151114151639002500_1.jpg">
            <a:extLst>
              <a:ext uri="{FF2B5EF4-FFF2-40B4-BE49-F238E27FC236}">
                <a16:creationId xmlns:a16="http://schemas.microsoft.com/office/drawing/2014/main" id="{6BE391A6-E72E-4EFA-BA46-9AB1F3663D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2" b="34687"/>
          <a:stretch/>
        </p:blipFill>
        <p:spPr bwMode="auto">
          <a:xfrm>
            <a:off x="577850" y="2717800"/>
            <a:ext cx="11036300" cy="364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1410A81-40C7-4CB5-B5F9-C842D72414A8}"/>
              </a:ext>
            </a:extLst>
          </p:cNvPr>
          <p:cNvSpPr/>
          <p:nvPr/>
        </p:nvSpPr>
        <p:spPr>
          <a:xfrm>
            <a:off x="3474934" y="1574472"/>
            <a:ext cx="52421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奖励耕织，免除徭役</a:t>
            </a:r>
          </a:p>
        </p:txBody>
      </p:sp>
    </p:spTree>
    <p:extLst>
      <p:ext uri="{BB962C8B-B14F-4D97-AF65-F5344CB8AC3E}">
        <p14:creationId xmlns:p14="http://schemas.microsoft.com/office/powerpoint/2010/main" val="3017573842"/>
      </p:ext>
    </p:extLst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CFD8B55-B261-4239-AB63-56813A2D1528}"/>
              </a:ext>
            </a:extLst>
          </p:cNvPr>
          <p:cNvSpPr/>
          <p:nvPr/>
        </p:nvSpPr>
        <p:spPr>
          <a:xfrm>
            <a:off x="7543172" y="2081398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历史意义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22CD5EDF-72A4-4B29-B204-DDE2D4C265ED}"/>
              </a:ext>
            </a:extLst>
          </p:cNvPr>
          <p:cNvCxnSpPr>
            <a:cxnSpLocks/>
          </p:cNvCxnSpPr>
          <p:nvPr/>
        </p:nvCxnSpPr>
        <p:spPr>
          <a:xfrm>
            <a:off x="6877173" y="2942371"/>
            <a:ext cx="3454400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911EC372-56AA-4080-B755-01F12AD49D43}"/>
              </a:ext>
            </a:extLst>
          </p:cNvPr>
          <p:cNvSpPr/>
          <p:nvPr/>
        </p:nvSpPr>
        <p:spPr>
          <a:xfrm>
            <a:off x="6950758" y="3110927"/>
            <a:ext cx="3307229" cy="2041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废除了旧制度，确认了封建土地所有制，促进了封建经济发展，增强了国力。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775C6A5-6F68-4D08-8F56-D6174F956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086" y="1228654"/>
            <a:ext cx="4776602" cy="477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716438"/>
      </p:ext>
    </p:extLst>
  </p:cSld>
  <p:clrMapOvr>
    <a:masterClrMapping/>
  </p:clrMapOvr>
  <p:transition spd="slow" advClick="0" advTm="3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5B1F00A-36A7-4FDE-B6BC-A890C47A9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99499" y="1334672"/>
            <a:ext cx="2914650" cy="502802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F5E4495-CE3D-4F72-B57B-E6746342824A}"/>
              </a:ext>
            </a:extLst>
          </p:cNvPr>
          <p:cNvSpPr/>
          <p:nvPr/>
        </p:nvSpPr>
        <p:spPr>
          <a:xfrm>
            <a:off x="2339975" y="3352800"/>
            <a:ext cx="4787900" cy="2041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郡县制是古代中央集权制在地方政权上的体现，它发起于春秋战国时期，再经过秦始皇的改革，正式成为了秦汉以后的地方政治体制。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46D4FE5-D41A-434E-91F4-A44F9FB6A07E}"/>
              </a:ext>
            </a:extLst>
          </p:cNvPr>
          <p:cNvSpPr/>
          <p:nvPr/>
        </p:nvSpPr>
        <p:spPr>
          <a:xfrm>
            <a:off x="3256598" y="2258849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郡县制的由来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0058DC4-367C-48E7-B749-4D3E3AE4D2A6}"/>
              </a:ext>
            </a:extLst>
          </p:cNvPr>
          <p:cNvCxnSpPr>
            <a:cxnSpLocks/>
          </p:cNvCxnSpPr>
          <p:nvPr/>
        </p:nvCxnSpPr>
        <p:spPr>
          <a:xfrm>
            <a:off x="2125475" y="3145222"/>
            <a:ext cx="5216901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637918"/>
      </p:ext>
    </p:extLst>
  </p:cSld>
  <p:clrMapOvr>
    <a:masterClrMapping/>
  </p:clrMapOvr>
  <p:transition spd="slow" advClick="0" advTm="3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s://timgsa.baidu.com/timg?image&amp;quality=80&amp;size=b9999_10000&amp;sec=1513180927737&amp;di=7af014ff471b9add64dcc93baac3bc25&amp;imgtype=0&amp;src=http%3A%2F%2Fnews.k618.cn%2Fhistory%2Flsqw%2F201612%2FW020161209614132012373.jpg">
            <a:extLst>
              <a:ext uri="{FF2B5EF4-FFF2-40B4-BE49-F238E27FC236}">
                <a16:creationId xmlns:a16="http://schemas.microsoft.com/office/drawing/2014/main" id="{450FF1B1-2A5D-4448-9017-3A062AB6EB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7984"/>
          <a:stretch/>
        </p:blipFill>
        <p:spPr bwMode="auto">
          <a:xfrm>
            <a:off x="577850" y="3116955"/>
            <a:ext cx="11036300" cy="3194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0871B54-54D2-43BE-ACA0-758DF92F6A79}"/>
              </a:ext>
            </a:extLst>
          </p:cNvPr>
          <p:cNvSpPr/>
          <p:nvPr/>
        </p:nvSpPr>
        <p:spPr>
          <a:xfrm>
            <a:off x="2900253" y="1270807"/>
            <a:ext cx="6391493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商鞅变法是一场</a:t>
            </a:r>
            <a:endParaRPr lang="en-US" altLang="zh-CN" sz="4400" dirty="0">
              <a:latin typeface="叶根友特楷简体" panose="02010601030101010101" pitchFamily="2" charset="-122"/>
              <a:ea typeface="叶根友特楷简体" panose="02010601030101010101" pitchFamily="2" charset="-122"/>
            </a:endParaRPr>
          </a:p>
          <a:p>
            <a:pPr algn="ctr"/>
            <a:r>
              <a:rPr lang="zh-CN" altLang="en-US" sz="44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比较彻底的地主阶级改革</a:t>
            </a:r>
          </a:p>
        </p:txBody>
      </p:sp>
    </p:spTree>
    <p:extLst>
      <p:ext uri="{BB962C8B-B14F-4D97-AF65-F5344CB8AC3E}">
        <p14:creationId xmlns:p14="http://schemas.microsoft.com/office/powerpoint/2010/main" val="4074437111"/>
      </p:ext>
    </p:extLst>
  </p:cSld>
  <p:clrMapOvr>
    <a:masterClrMapping/>
  </p:clrMapOvr>
  <p:transition spd="slow" advClick="0" advTm="3000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FE35F65-7789-4406-8EED-B0548198E15F}"/>
              </a:ext>
            </a:extLst>
          </p:cNvPr>
          <p:cNvSpPr txBox="1"/>
          <p:nvPr/>
        </p:nvSpPr>
        <p:spPr>
          <a:xfrm>
            <a:off x="5449669" y="170416"/>
            <a:ext cx="1292662" cy="651716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7200" dirty="0" err="1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Lịch</a:t>
            </a:r>
            <a:r>
              <a:rPr lang="en-US" altLang="zh-CN" sz="7200" dirty="0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 </a:t>
            </a:r>
            <a:r>
              <a:rPr lang="en-US" altLang="zh-CN" sz="7200" dirty="0" err="1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sử</a:t>
            </a:r>
            <a:r>
              <a:rPr lang="en-US" altLang="zh-CN" sz="7200" dirty="0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 </a:t>
            </a:r>
            <a:r>
              <a:rPr lang="en-US" altLang="zh-CN" sz="7200" dirty="0" err="1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nông</a:t>
            </a:r>
            <a:r>
              <a:rPr lang="en-US" altLang="zh-CN" sz="7200" dirty="0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 </a:t>
            </a:r>
            <a:r>
              <a:rPr lang="en-US" altLang="zh-CN" sz="7200" dirty="0" err="1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UTM Dai Co Viet" panose="02040603050506020204" pitchFamily="18" charset="0"/>
                <a:ea typeface="叶根友特楷简体" panose="02010601030101010101" pitchFamily="2" charset="-122"/>
              </a:rPr>
              <a:t>nghiệp</a:t>
            </a:r>
            <a:endParaRPr lang="zh-CN" altLang="en-US" sz="7200" dirty="0">
              <a:ln>
                <a:solidFill>
                  <a:schemeClr val="bg1"/>
                </a:solidFill>
              </a:ln>
              <a:solidFill>
                <a:srgbClr val="28021D"/>
              </a:solidFill>
              <a:latin typeface="UTM Dai Co Viet" panose="02040603050506020204" pitchFamily="18" charset="0"/>
              <a:ea typeface="叶根友特楷简体" panose="02010601030101010101" pitchFamily="2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B5C6290-BDFA-4F4B-84E8-E7D62B414719}"/>
              </a:ext>
            </a:extLst>
          </p:cNvPr>
          <p:cNvCxnSpPr>
            <a:cxnSpLocks/>
          </p:cNvCxnSpPr>
          <p:nvPr/>
        </p:nvCxnSpPr>
        <p:spPr>
          <a:xfrm>
            <a:off x="5449669" y="4572000"/>
            <a:ext cx="0" cy="1520456"/>
          </a:xfrm>
          <a:prstGeom prst="line">
            <a:avLst/>
          </a:prstGeom>
          <a:ln>
            <a:solidFill>
              <a:srgbClr val="18114A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068F412A-AA7A-48DA-B8B8-83A3A48B03DD}"/>
              </a:ext>
            </a:extLst>
          </p:cNvPr>
          <p:cNvSpPr txBox="1"/>
          <p:nvPr/>
        </p:nvSpPr>
        <p:spPr>
          <a:xfrm>
            <a:off x="4882796" y="4755326"/>
            <a:ext cx="492443" cy="142603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9F4F0AA-B68A-4F97-A2CD-BC6D54D583E4}"/>
              </a:ext>
            </a:extLst>
          </p:cNvPr>
          <p:cNvCxnSpPr>
            <a:cxnSpLocks/>
          </p:cNvCxnSpPr>
          <p:nvPr/>
        </p:nvCxnSpPr>
        <p:spPr>
          <a:xfrm>
            <a:off x="6784863" y="715926"/>
            <a:ext cx="0" cy="3154325"/>
          </a:xfrm>
          <a:prstGeom prst="line">
            <a:avLst/>
          </a:prstGeom>
          <a:ln>
            <a:solidFill>
              <a:srgbClr val="18114A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BDF9068-6942-4987-9EF3-E5FE4BA3AE3C}"/>
              </a:ext>
            </a:extLst>
          </p:cNvPr>
          <p:cNvSpPr txBox="1"/>
          <p:nvPr/>
        </p:nvSpPr>
        <p:spPr>
          <a:xfrm>
            <a:off x="6859295" y="715926"/>
            <a:ext cx="461665" cy="305468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国家的产生和社会的变革</a:t>
            </a:r>
          </a:p>
        </p:txBody>
      </p:sp>
      <p:pic>
        <p:nvPicPr>
          <p:cNvPr id="2" name="闫月 - 敦煌">
            <a:hlinkClick r:id="" action="ppaction://media"/>
            <a:extLst>
              <a:ext uri="{FF2B5EF4-FFF2-40B4-BE49-F238E27FC236}">
                <a16:creationId xmlns:a16="http://schemas.microsoft.com/office/drawing/2014/main" id="{9351DF99-5C53-4968-93E4-D26D49A4C0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914400" y="366705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62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10" grpId="0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0A9BAAC-337F-4B86-8982-6BCCB76BC244}"/>
              </a:ext>
            </a:extLst>
          </p:cNvPr>
          <p:cNvSpPr/>
          <p:nvPr/>
        </p:nvSpPr>
        <p:spPr>
          <a:xfrm>
            <a:off x="577850" y="2114550"/>
            <a:ext cx="11036300" cy="2628900"/>
          </a:xfrm>
          <a:prstGeom prst="rect">
            <a:avLst/>
          </a:prstGeom>
          <a:solidFill>
            <a:srgbClr val="4932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BEC275-95F4-40E6-A04A-72BBE1B43CFE}"/>
              </a:ext>
            </a:extLst>
          </p:cNvPr>
          <p:cNvSpPr/>
          <p:nvPr/>
        </p:nvSpPr>
        <p:spPr>
          <a:xfrm>
            <a:off x="2618125" y="3013501"/>
            <a:ext cx="69557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商鞅变法给了你什么启示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340F70E-60D5-4696-8684-D78CD0504A1E}"/>
              </a:ext>
            </a:extLst>
          </p:cNvPr>
          <p:cNvSpPr/>
          <p:nvPr/>
        </p:nvSpPr>
        <p:spPr>
          <a:xfrm>
            <a:off x="1866900" y="3244850"/>
            <a:ext cx="469900" cy="469900"/>
          </a:xfrm>
          <a:prstGeom prst="ellipse">
            <a:avLst/>
          </a:prstGeom>
          <a:solidFill>
            <a:srgbClr val="F4E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1B4D9E34-EE04-4BB6-89A6-265D2CD23E27}"/>
              </a:ext>
            </a:extLst>
          </p:cNvPr>
          <p:cNvSpPr/>
          <p:nvPr/>
        </p:nvSpPr>
        <p:spPr>
          <a:xfrm>
            <a:off x="9855200" y="3244850"/>
            <a:ext cx="469900" cy="469900"/>
          </a:xfrm>
          <a:prstGeom prst="ellipse">
            <a:avLst/>
          </a:prstGeom>
          <a:solidFill>
            <a:srgbClr val="F4E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415495"/>
      </p:ext>
    </p:extLst>
  </p:cSld>
  <p:clrMapOvr>
    <a:masterClrMapping/>
  </p:clrMapOvr>
  <p:transition spd="slow" advClick="0" advTm="3000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5CFE3A5-4675-4881-9B2E-7544E73C3BAD}"/>
              </a:ext>
            </a:extLst>
          </p:cNvPr>
          <p:cNvSpPr/>
          <p:nvPr/>
        </p:nvSpPr>
        <p:spPr>
          <a:xfrm>
            <a:off x="2546350" y="4667935"/>
            <a:ext cx="7099300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改革必须顺应历史潮流，有利于经济和社会的发展，青年学生要树立改革意识，才能与时俱进。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54FE61C-8C6D-4690-A872-678716D49A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97" r="3001" b="18485"/>
          <a:stretch/>
        </p:blipFill>
        <p:spPr>
          <a:xfrm>
            <a:off x="2203700" y="1120120"/>
            <a:ext cx="7784599" cy="351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89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E830441-8E39-4EE9-A98D-9CCA2D7EDC11}"/>
              </a:ext>
            </a:extLst>
          </p:cNvPr>
          <p:cNvSpPr/>
          <p:nvPr/>
        </p:nvSpPr>
        <p:spPr>
          <a:xfrm>
            <a:off x="1993900" y="2073295"/>
            <a:ext cx="8204200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场变革的成功或者失败的标准，不在于实施变法的人的生与死，而在于变法的目的是否达到。守旧贵族的反对，商鞅被处死，说明了守旧势力的猖狂和统治者的昏庸。但商鞅虽死，变法还是获得了成功。因为经过变法，秦国的经济得到发展，军队的战斗力不断加强，发展成为战国后期最富强的封建国家。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A982870D-C2B8-4476-B96C-11BA3C4B9A5C}"/>
              </a:ext>
            </a:extLst>
          </p:cNvPr>
          <p:cNvCxnSpPr/>
          <p:nvPr/>
        </p:nvCxnSpPr>
        <p:spPr>
          <a:xfrm>
            <a:off x="1701800" y="1752600"/>
            <a:ext cx="8788400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3A183A7-F699-48CF-92DF-5F9E968D9575}"/>
              </a:ext>
            </a:extLst>
          </p:cNvPr>
          <p:cNvCxnSpPr/>
          <p:nvPr/>
        </p:nvCxnSpPr>
        <p:spPr>
          <a:xfrm>
            <a:off x="1701800" y="5384800"/>
            <a:ext cx="8788400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769447"/>
      </p:ext>
    </p:extLst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06EDDAB-A8E8-49AF-9B93-D504D1B40FE2}"/>
              </a:ext>
            </a:extLst>
          </p:cNvPr>
          <p:cNvGrpSpPr/>
          <p:nvPr/>
        </p:nvGrpSpPr>
        <p:grpSpPr>
          <a:xfrm>
            <a:off x="1596761" y="2198688"/>
            <a:ext cx="8998479" cy="1420812"/>
            <a:chOff x="2039143" y="2115343"/>
            <a:chExt cx="8113712" cy="1281112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48D2010-9999-4CD8-B041-FA9E053FDB9D}"/>
                </a:ext>
              </a:extLst>
            </p:cNvPr>
            <p:cNvSpPr/>
            <p:nvPr/>
          </p:nvSpPr>
          <p:spPr>
            <a:xfrm>
              <a:off x="2039143" y="2115343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  <a:solidFill>
              <a:srgbClr val="49327B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marL="0" lvl="0" indent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800" b="1" kern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生产力</a:t>
              </a:r>
              <a:endParaRPr lang="en-US" altLang="zh-CN" sz="2800" b="1" kern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lvl="0" indent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800" b="1" kern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发展</a:t>
              </a: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6E5E60E-7DFD-4319-BBB4-FD27C1958574}"/>
                </a:ext>
              </a:extLst>
            </p:cNvPr>
            <p:cNvSpPr/>
            <p:nvPr/>
          </p:nvSpPr>
          <p:spPr>
            <a:xfrm>
              <a:off x="4387850" y="2491136"/>
              <a:ext cx="452659" cy="529526"/>
            </a:xfrm>
            <a:custGeom>
              <a:avLst/>
              <a:gdLst>
                <a:gd name="connsiteX0" fmla="*/ 0 w 452659"/>
                <a:gd name="connsiteY0" fmla="*/ 105905 h 529526"/>
                <a:gd name="connsiteX1" fmla="*/ 226330 w 452659"/>
                <a:gd name="connsiteY1" fmla="*/ 105905 h 529526"/>
                <a:gd name="connsiteX2" fmla="*/ 226330 w 452659"/>
                <a:gd name="connsiteY2" fmla="*/ 0 h 529526"/>
                <a:gd name="connsiteX3" fmla="*/ 452659 w 452659"/>
                <a:gd name="connsiteY3" fmla="*/ 264763 h 529526"/>
                <a:gd name="connsiteX4" fmla="*/ 226330 w 452659"/>
                <a:gd name="connsiteY4" fmla="*/ 529526 h 529526"/>
                <a:gd name="connsiteX5" fmla="*/ 226330 w 452659"/>
                <a:gd name="connsiteY5" fmla="*/ 423621 h 529526"/>
                <a:gd name="connsiteX6" fmla="*/ 0 w 452659"/>
                <a:gd name="connsiteY6" fmla="*/ 423621 h 529526"/>
                <a:gd name="connsiteX7" fmla="*/ 0 w 452659"/>
                <a:gd name="connsiteY7" fmla="*/ 105905 h 52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2659" h="529526">
                  <a:moveTo>
                    <a:pt x="0" y="105905"/>
                  </a:moveTo>
                  <a:lnTo>
                    <a:pt x="226330" y="105905"/>
                  </a:lnTo>
                  <a:lnTo>
                    <a:pt x="226330" y="0"/>
                  </a:lnTo>
                  <a:lnTo>
                    <a:pt x="452659" y="264763"/>
                  </a:lnTo>
                  <a:lnTo>
                    <a:pt x="226330" y="529526"/>
                  </a:lnTo>
                  <a:lnTo>
                    <a:pt x="226330" y="423621"/>
                  </a:lnTo>
                  <a:lnTo>
                    <a:pt x="0" y="423621"/>
                  </a:lnTo>
                  <a:lnTo>
                    <a:pt x="0" y="105905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105905" rIns="135798" bIns="105905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900" kern="1200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0DB73EC4-3FF5-4959-A392-C64730AECAC2}"/>
                </a:ext>
              </a:extLst>
            </p:cNvPr>
            <p:cNvSpPr/>
            <p:nvPr/>
          </p:nvSpPr>
          <p:spPr>
            <a:xfrm>
              <a:off x="5028406" y="2115343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  <a:solidFill>
              <a:srgbClr val="49327B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生产关系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发展</a:t>
              </a: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DD1F5B47-ABC8-4F2A-9F81-BED2AB04CE2F}"/>
                </a:ext>
              </a:extLst>
            </p:cNvPr>
            <p:cNvSpPr/>
            <p:nvPr/>
          </p:nvSpPr>
          <p:spPr>
            <a:xfrm>
              <a:off x="7377112" y="2491136"/>
              <a:ext cx="452659" cy="529526"/>
            </a:xfrm>
            <a:custGeom>
              <a:avLst/>
              <a:gdLst>
                <a:gd name="connsiteX0" fmla="*/ 0 w 452659"/>
                <a:gd name="connsiteY0" fmla="*/ 105905 h 529526"/>
                <a:gd name="connsiteX1" fmla="*/ 226330 w 452659"/>
                <a:gd name="connsiteY1" fmla="*/ 105905 h 529526"/>
                <a:gd name="connsiteX2" fmla="*/ 226330 w 452659"/>
                <a:gd name="connsiteY2" fmla="*/ 0 h 529526"/>
                <a:gd name="connsiteX3" fmla="*/ 452659 w 452659"/>
                <a:gd name="connsiteY3" fmla="*/ 264763 h 529526"/>
                <a:gd name="connsiteX4" fmla="*/ 226330 w 452659"/>
                <a:gd name="connsiteY4" fmla="*/ 529526 h 529526"/>
                <a:gd name="connsiteX5" fmla="*/ 226330 w 452659"/>
                <a:gd name="connsiteY5" fmla="*/ 423621 h 529526"/>
                <a:gd name="connsiteX6" fmla="*/ 0 w 452659"/>
                <a:gd name="connsiteY6" fmla="*/ 423621 h 529526"/>
                <a:gd name="connsiteX7" fmla="*/ 0 w 452659"/>
                <a:gd name="connsiteY7" fmla="*/ 105905 h 52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2659" h="529526">
                  <a:moveTo>
                    <a:pt x="0" y="105905"/>
                  </a:moveTo>
                  <a:lnTo>
                    <a:pt x="226330" y="105905"/>
                  </a:lnTo>
                  <a:lnTo>
                    <a:pt x="226330" y="0"/>
                  </a:lnTo>
                  <a:lnTo>
                    <a:pt x="452659" y="264763"/>
                  </a:lnTo>
                  <a:lnTo>
                    <a:pt x="226330" y="529526"/>
                  </a:lnTo>
                  <a:lnTo>
                    <a:pt x="226330" y="423621"/>
                  </a:lnTo>
                  <a:lnTo>
                    <a:pt x="0" y="423621"/>
                  </a:lnTo>
                  <a:lnTo>
                    <a:pt x="0" y="105905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105905" rIns="135798" bIns="105905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900" kern="1200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6D46BA8D-E221-4226-A97D-2769E27285C3}"/>
                </a:ext>
              </a:extLst>
            </p:cNvPr>
            <p:cNvSpPr/>
            <p:nvPr/>
          </p:nvSpPr>
          <p:spPr>
            <a:xfrm>
              <a:off x="8017668" y="2115343"/>
              <a:ext cx="2135187" cy="1281112"/>
            </a:xfrm>
            <a:custGeom>
              <a:avLst/>
              <a:gdLst>
                <a:gd name="connsiteX0" fmla="*/ 0 w 2135187"/>
                <a:gd name="connsiteY0" fmla="*/ 128111 h 1281112"/>
                <a:gd name="connsiteX1" fmla="*/ 128111 w 2135187"/>
                <a:gd name="connsiteY1" fmla="*/ 0 h 1281112"/>
                <a:gd name="connsiteX2" fmla="*/ 2007076 w 2135187"/>
                <a:gd name="connsiteY2" fmla="*/ 0 h 1281112"/>
                <a:gd name="connsiteX3" fmla="*/ 2135187 w 2135187"/>
                <a:gd name="connsiteY3" fmla="*/ 128111 h 1281112"/>
                <a:gd name="connsiteX4" fmla="*/ 2135187 w 2135187"/>
                <a:gd name="connsiteY4" fmla="*/ 1153001 h 1281112"/>
                <a:gd name="connsiteX5" fmla="*/ 2007076 w 2135187"/>
                <a:gd name="connsiteY5" fmla="*/ 1281112 h 1281112"/>
                <a:gd name="connsiteX6" fmla="*/ 128111 w 2135187"/>
                <a:gd name="connsiteY6" fmla="*/ 1281112 h 1281112"/>
                <a:gd name="connsiteX7" fmla="*/ 0 w 2135187"/>
                <a:gd name="connsiteY7" fmla="*/ 1153001 h 1281112"/>
                <a:gd name="connsiteX8" fmla="*/ 0 w 2135187"/>
                <a:gd name="connsiteY8" fmla="*/ 128111 h 128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187" h="1281112">
                  <a:moveTo>
                    <a:pt x="0" y="128111"/>
                  </a:moveTo>
                  <a:cubicBezTo>
                    <a:pt x="0" y="57357"/>
                    <a:pt x="57357" y="0"/>
                    <a:pt x="128111" y="0"/>
                  </a:cubicBezTo>
                  <a:lnTo>
                    <a:pt x="2007076" y="0"/>
                  </a:lnTo>
                  <a:cubicBezTo>
                    <a:pt x="2077830" y="0"/>
                    <a:pt x="2135187" y="57357"/>
                    <a:pt x="2135187" y="128111"/>
                  </a:cubicBezTo>
                  <a:lnTo>
                    <a:pt x="2135187" y="1153001"/>
                  </a:lnTo>
                  <a:cubicBezTo>
                    <a:pt x="2135187" y="1223755"/>
                    <a:pt x="2077830" y="1281112"/>
                    <a:pt x="2007076" y="1281112"/>
                  </a:cubicBezTo>
                  <a:lnTo>
                    <a:pt x="128111" y="1281112"/>
                  </a:lnTo>
                  <a:cubicBezTo>
                    <a:pt x="57357" y="1281112"/>
                    <a:pt x="0" y="1223755"/>
                    <a:pt x="0" y="1153001"/>
                  </a:cubicBezTo>
                  <a:lnTo>
                    <a:pt x="0" y="128111"/>
                  </a:lnTo>
                  <a:close/>
                </a:path>
              </a:pathLst>
            </a:custGeom>
            <a:solidFill>
              <a:srgbClr val="49327B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1832" tIns="231832" rIns="231832" bIns="231832" numCol="1" spcCol="1270" anchor="ctr" anchorCtr="0">
              <a:noAutofit/>
            </a:bodyPr>
            <a:lstStyle/>
            <a:p>
              <a:pPr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社会制度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变革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98700AE2-924D-4B68-BC35-FD9A8BA98F0C}"/>
              </a:ext>
            </a:extLst>
          </p:cNvPr>
          <p:cNvSpPr/>
          <p:nvPr/>
        </p:nvSpPr>
        <p:spPr>
          <a:xfrm>
            <a:off x="2362200" y="4457620"/>
            <a:ext cx="7467600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生产力与生产关系、经济基础与上层建筑的矛盾运动推动人类社会不断向前发展</a:t>
            </a:r>
          </a:p>
        </p:txBody>
      </p:sp>
    </p:spTree>
    <p:extLst>
      <p:ext uri="{BB962C8B-B14F-4D97-AF65-F5344CB8AC3E}">
        <p14:creationId xmlns:p14="http://schemas.microsoft.com/office/powerpoint/2010/main" val="659484660"/>
      </p:ext>
    </p:extLst>
  </p:cSld>
  <p:clrMapOvr>
    <a:masterClrMapping/>
  </p:clrMapOvr>
  <p:transition spd="med" advClick="0" advTm="300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B24DA95-9762-4FA3-8F97-2AAAE78712A3}"/>
              </a:ext>
            </a:extLst>
          </p:cNvPr>
          <p:cNvSpPr/>
          <p:nvPr/>
        </p:nvSpPr>
        <p:spPr>
          <a:xfrm>
            <a:off x="577850" y="2114550"/>
            <a:ext cx="11036300" cy="2628900"/>
          </a:xfrm>
          <a:prstGeom prst="rect">
            <a:avLst/>
          </a:prstGeom>
          <a:solidFill>
            <a:srgbClr val="4932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E63835E-7E83-4CAF-9092-9A28B1CC2728}"/>
              </a:ext>
            </a:extLst>
          </p:cNvPr>
          <p:cNvSpPr/>
          <p:nvPr/>
        </p:nvSpPr>
        <p:spPr>
          <a:xfrm>
            <a:off x="2310353" y="3013501"/>
            <a:ext cx="757130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说一说古代其他著名的变法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72BCE525-4556-4E90-A481-3FB91282D48F}"/>
              </a:ext>
            </a:extLst>
          </p:cNvPr>
          <p:cNvSpPr/>
          <p:nvPr/>
        </p:nvSpPr>
        <p:spPr>
          <a:xfrm>
            <a:off x="1444097" y="3244850"/>
            <a:ext cx="469900" cy="469900"/>
          </a:xfrm>
          <a:prstGeom prst="ellipse">
            <a:avLst/>
          </a:prstGeom>
          <a:solidFill>
            <a:srgbClr val="F4E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1254544B-03CA-4DFA-B60C-782E62E69F53}"/>
              </a:ext>
            </a:extLst>
          </p:cNvPr>
          <p:cNvSpPr/>
          <p:nvPr/>
        </p:nvSpPr>
        <p:spPr>
          <a:xfrm>
            <a:off x="10278003" y="3244850"/>
            <a:ext cx="469900" cy="469900"/>
          </a:xfrm>
          <a:prstGeom prst="ellipse">
            <a:avLst/>
          </a:prstGeom>
          <a:solidFill>
            <a:srgbClr val="F4E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08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5000187" y="347990"/>
            <a:ext cx="21916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商鞅变法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71C53CC-3780-4648-ADAA-F043E4AF1E75}"/>
              </a:ext>
            </a:extLst>
          </p:cNvPr>
          <p:cNvSpPr/>
          <p:nvPr/>
        </p:nvSpPr>
        <p:spPr>
          <a:xfrm>
            <a:off x="4143812" y="2117745"/>
            <a:ext cx="6096000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鞅变法是战国时期一次较为彻底的封建化变法改革运动，顺应了封建历史发展的潮流，推动奴隶制社会向封建制社会转型，符合新兴地主阶级的利益，大大推动了社会进步和历史的发展。为以后秦统一全国奠定了基础，对中国历史的发展起到了重要的作用。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628B572-AF7E-40C8-B4F4-CA66DE9C25AA}"/>
              </a:ext>
            </a:extLst>
          </p:cNvPr>
          <p:cNvCxnSpPr>
            <a:cxnSpLocks/>
          </p:cNvCxnSpPr>
          <p:nvPr/>
        </p:nvCxnSpPr>
        <p:spPr>
          <a:xfrm>
            <a:off x="3936069" y="1854200"/>
            <a:ext cx="6511487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3E863D0-DDD9-4D27-B0C6-9732399AAAAC}"/>
              </a:ext>
            </a:extLst>
          </p:cNvPr>
          <p:cNvCxnSpPr>
            <a:cxnSpLocks/>
          </p:cNvCxnSpPr>
          <p:nvPr/>
        </p:nvCxnSpPr>
        <p:spPr>
          <a:xfrm>
            <a:off x="3936069" y="5397500"/>
            <a:ext cx="6511487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69C684DA-7A42-487E-8359-920D0B85C2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75"/>
          <a:stretch/>
        </p:blipFill>
        <p:spPr>
          <a:xfrm flipH="1">
            <a:off x="0" y="-12700"/>
            <a:ext cx="5295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766357"/>
      </p:ext>
    </p:extLst>
  </p:cSld>
  <p:clrMapOvr>
    <a:masterClrMapping/>
  </p:clrMapOvr>
  <p:transition spd="slow" advClick="0" advTm="3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FE35F65-7789-4406-8EED-B0548198E15F}"/>
              </a:ext>
            </a:extLst>
          </p:cNvPr>
          <p:cNvSpPr txBox="1"/>
          <p:nvPr/>
        </p:nvSpPr>
        <p:spPr>
          <a:xfrm>
            <a:off x="5449669" y="612844"/>
            <a:ext cx="1292662" cy="563231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7200" dirty="0">
                <a:ln>
                  <a:solidFill>
                    <a:schemeClr val="bg1"/>
                  </a:solidFill>
                </a:ln>
                <a:solidFill>
                  <a:srgbClr val="28021D"/>
                </a:solidFill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感谢您的观看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B5C6290-BDFA-4F4B-84E8-E7D62B414719}"/>
              </a:ext>
            </a:extLst>
          </p:cNvPr>
          <p:cNvCxnSpPr>
            <a:cxnSpLocks/>
          </p:cNvCxnSpPr>
          <p:nvPr/>
        </p:nvCxnSpPr>
        <p:spPr>
          <a:xfrm>
            <a:off x="5449669" y="4572000"/>
            <a:ext cx="0" cy="1520456"/>
          </a:xfrm>
          <a:prstGeom prst="line">
            <a:avLst/>
          </a:prstGeom>
          <a:ln>
            <a:solidFill>
              <a:srgbClr val="18114A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068F412A-AA7A-48DA-B8B8-83A3A48B03DD}"/>
              </a:ext>
            </a:extLst>
          </p:cNvPr>
          <p:cNvSpPr txBox="1"/>
          <p:nvPr/>
        </p:nvSpPr>
        <p:spPr>
          <a:xfrm>
            <a:off x="4882796" y="4755326"/>
            <a:ext cx="492443" cy="142603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第二单元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9F4F0AA-B68A-4F97-A2CD-BC6D54D583E4}"/>
              </a:ext>
            </a:extLst>
          </p:cNvPr>
          <p:cNvCxnSpPr>
            <a:cxnSpLocks/>
          </p:cNvCxnSpPr>
          <p:nvPr/>
        </p:nvCxnSpPr>
        <p:spPr>
          <a:xfrm>
            <a:off x="6784863" y="715926"/>
            <a:ext cx="0" cy="3154325"/>
          </a:xfrm>
          <a:prstGeom prst="line">
            <a:avLst/>
          </a:prstGeom>
          <a:ln>
            <a:solidFill>
              <a:srgbClr val="18114A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BDF9068-6942-4987-9EF3-E5FE4BA3AE3C}"/>
              </a:ext>
            </a:extLst>
          </p:cNvPr>
          <p:cNvSpPr txBox="1"/>
          <p:nvPr/>
        </p:nvSpPr>
        <p:spPr>
          <a:xfrm>
            <a:off x="6859295" y="715926"/>
            <a:ext cx="461665" cy="305468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国家的产生和社会的变革</a:t>
            </a:r>
          </a:p>
        </p:txBody>
      </p:sp>
    </p:spTree>
    <p:extLst>
      <p:ext uri="{BB962C8B-B14F-4D97-AF65-F5344CB8AC3E}">
        <p14:creationId xmlns:p14="http://schemas.microsoft.com/office/powerpoint/2010/main" val="137760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46D9214-A820-4791-AF07-2362B8CA84D2}"/>
              </a:ext>
            </a:extLst>
          </p:cNvPr>
          <p:cNvSpPr txBox="1"/>
          <p:nvPr/>
        </p:nvSpPr>
        <p:spPr>
          <a:xfrm>
            <a:off x="1652955" y="1265075"/>
            <a:ext cx="902428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感谢您下载包图网平台上提供的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在包图网出售的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的保护，作品的所有权、版权和著作权归包图网所有，您下载的是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不得将包图网的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B0146E4-84FD-45E9-B9BC-1C22ECA4D89E}"/>
              </a:ext>
            </a:extLst>
          </p:cNvPr>
          <p:cNvSpPr txBox="1"/>
          <p:nvPr/>
        </p:nvSpPr>
        <p:spPr>
          <a:xfrm>
            <a:off x="1652955" y="5080106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更多精品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PPT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模板：</a:t>
            </a:r>
            <a:r>
              <a:rPr lang="en-US" altLang="zh-CN" b="1" dirty="0">
                <a:solidFill>
                  <a:schemeClr val="bg1"/>
                </a:solidFill>
                <a:hlinkClick r:id="rId2"/>
              </a:rPr>
              <a:t>http://ibaotu.com/ppt/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718946C-321E-4E25-A4BE-DCCFF8B2AD46}"/>
              </a:ext>
            </a:extLst>
          </p:cNvPr>
          <p:cNvGrpSpPr/>
          <p:nvPr/>
        </p:nvGrpSpPr>
        <p:grpSpPr>
          <a:xfrm>
            <a:off x="9313097" y="5080106"/>
            <a:ext cx="1364139" cy="369332"/>
            <a:chOff x="8158550" y="5010841"/>
            <a:chExt cx="1364139" cy="369332"/>
          </a:xfrm>
          <a:effectLst/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803B91A7-1608-45D1-B841-0D88CAFF0F71}"/>
                </a:ext>
              </a:extLst>
            </p:cNvPr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CN" altLang="en-US" dirty="0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9F19F9D-94A6-448D-9868-F5AAE2635009}"/>
                </a:ext>
              </a:extLst>
            </p:cNvPr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hlinkClick r:id="rId2"/>
                </a:rPr>
                <a:t>点击进入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775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4102505" y="347990"/>
            <a:ext cx="39869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铁农具和牛耕的使用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35AB9AC3-70DC-49F3-B527-9DB328FD9BA0}"/>
              </a:ext>
            </a:extLst>
          </p:cNvPr>
          <p:cNvGrpSpPr/>
          <p:nvPr/>
        </p:nvGrpSpPr>
        <p:grpSpPr>
          <a:xfrm>
            <a:off x="1555952" y="1562100"/>
            <a:ext cx="5854295" cy="1152555"/>
            <a:chOff x="1555952" y="1562100"/>
            <a:chExt cx="5854295" cy="115255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E823CD13-F5D7-4B29-8E58-0C2C6BC60FB7}"/>
                </a:ext>
              </a:extLst>
            </p:cNvPr>
            <p:cNvGrpSpPr/>
            <p:nvPr/>
          </p:nvGrpSpPr>
          <p:grpSpPr>
            <a:xfrm>
              <a:off x="1555952" y="1562100"/>
              <a:ext cx="3050302" cy="609600"/>
              <a:chOff x="3492905" y="1739900"/>
              <a:chExt cx="3050302" cy="609600"/>
            </a:xfrm>
          </p:grpSpPr>
          <p:pic>
            <p:nvPicPr>
              <p:cNvPr id="10" name="图片 9">
                <a:extLst>
                  <a:ext uri="{FF2B5EF4-FFF2-40B4-BE49-F238E27FC236}">
                    <a16:creationId xmlns:a16="http://schemas.microsoft.com/office/drawing/2014/main" id="{F4272F9D-69FF-4278-9219-965C2739B5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92905" y="1739900"/>
                <a:ext cx="609600" cy="609600"/>
              </a:xfrm>
              <a:prstGeom prst="rect">
                <a:avLst/>
              </a:prstGeom>
            </p:spPr>
          </p:pic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B3CE709D-3C86-4A9C-BDC6-A54A18B8A600}"/>
                  </a:ext>
                </a:extLst>
              </p:cNvPr>
              <p:cNvSpPr/>
              <p:nvPr/>
            </p:nvSpPr>
            <p:spPr>
              <a:xfrm>
                <a:off x="4204105" y="1826280"/>
                <a:ext cx="23391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铁农具的使用</a:t>
                </a:r>
                <a:endPara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AA9A5B47-5384-47C5-9622-74430378E653}"/>
                </a:ext>
              </a:extLst>
            </p:cNvPr>
            <p:cNvCxnSpPr/>
            <p:nvPr/>
          </p:nvCxnSpPr>
          <p:spPr>
            <a:xfrm>
              <a:off x="2317547" y="2209800"/>
              <a:ext cx="5092700" cy="0"/>
            </a:xfrm>
            <a:prstGeom prst="line">
              <a:avLst/>
            </a:prstGeom>
            <a:ln>
              <a:solidFill>
                <a:srgbClr val="49327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77164DC-3830-4973-8BCC-F53A40CDE714}"/>
                </a:ext>
              </a:extLst>
            </p:cNvPr>
            <p:cNvSpPr/>
            <p:nvPr/>
          </p:nvSpPr>
          <p:spPr>
            <a:xfrm>
              <a:off x="2267152" y="2252990"/>
              <a:ext cx="510909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春秋开始出现，战国使用范围扩大。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3AE4884E-75DD-463D-A0E4-95943F83F96F}"/>
              </a:ext>
            </a:extLst>
          </p:cNvPr>
          <p:cNvGrpSpPr/>
          <p:nvPr/>
        </p:nvGrpSpPr>
        <p:grpSpPr>
          <a:xfrm>
            <a:off x="1555952" y="3055701"/>
            <a:ext cx="5854295" cy="1152555"/>
            <a:chOff x="1555952" y="3055701"/>
            <a:chExt cx="5854295" cy="1152555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6B65F79-2B92-441C-847B-1F042DDBC7C5}"/>
                </a:ext>
              </a:extLst>
            </p:cNvPr>
            <p:cNvGrpSpPr/>
            <p:nvPr/>
          </p:nvGrpSpPr>
          <p:grpSpPr>
            <a:xfrm>
              <a:off x="1555952" y="3055701"/>
              <a:ext cx="2691229" cy="609600"/>
              <a:chOff x="3492905" y="1739900"/>
              <a:chExt cx="2691229" cy="609600"/>
            </a:xfrm>
          </p:grpSpPr>
          <p:pic>
            <p:nvPicPr>
              <p:cNvPr id="22" name="图片 21">
                <a:extLst>
                  <a:ext uri="{FF2B5EF4-FFF2-40B4-BE49-F238E27FC236}">
                    <a16:creationId xmlns:a16="http://schemas.microsoft.com/office/drawing/2014/main" id="{745B8D20-572F-4C3B-B269-27B194181A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92905" y="1739900"/>
                <a:ext cx="609600" cy="609600"/>
              </a:xfrm>
              <a:prstGeom prst="rect">
                <a:avLst/>
              </a:prstGeom>
            </p:spPr>
          </p:pic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EA979577-C2D5-4DD8-8D94-F36242D1C83A}"/>
                  </a:ext>
                </a:extLst>
              </p:cNvPr>
              <p:cNvSpPr/>
              <p:nvPr/>
            </p:nvSpPr>
            <p:spPr>
              <a:xfrm>
                <a:off x="4204105" y="1826280"/>
                <a:ext cx="198002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牛耕的使用</a:t>
                </a:r>
                <a:endPara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A13983B4-FAD4-4708-B27D-EA7DD8AF7085}"/>
                </a:ext>
              </a:extLst>
            </p:cNvPr>
            <p:cNvCxnSpPr/>
            <p:nvPr/>
          </p:nvCxnSpPr>
          <p:spPr>
            <a:xfrm>
              <a:off x="2317547" y="3703401"/>
              <a:ext cx="5092700" cy="0"/>
            </a:xfrm>
            <a:prstGeom prst="line">
              <a:avLst/>
            </a:prstGeom>
            <a:ln>
              <a:solidFill>
                <a:srgbClr val="49327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449A618B-4036-4809-908E-5A62AFE44834}"/>
                </a:ext>
              </a:extLst>
            </p:cNvPr>
            <p:cNvSpPr/>
            <p:nvPr/>
          </p:nvSpPr>
          <p:spPr>
            <a:xfrm>
              <a:off x="2267152" y="3746591"/>
              <a:ext cx="510909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春秋末年已使用，战国进一步推广。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10BD2E0-A98C-4124-8501-251BB208A83C}"/>
              </a:ext>
            </a:extLst>
          </p:cNvPr>
          <p:cNvGrpSpPr/>
          <p:nvPr/>
        </p:nvGrpSpPr>
        <p:grpSpPr>
          <a:xfrm>
            <a:off x="1555952" y="4549301"/>
            <a:ext cx="7359174" cy="1152555"/>
            <a:chOff x="1555952" y="4549301"/>
            <a:chExt cx="7359174" cy="1152555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12F8C430-8A70-4AF6-9C8F-75AE14E5E879}"/>
                </a:ext>
              </a:extLst>
            </p:cNvPr>
            <p:cNvGrpSpPr/>
            <p:nvPr/>
          </p:nvGrpSpPr>
          <p:grpSpPr>
            <a:xfrm>
              <a:off x="1555952" y="4549301"/>
              <a:ext cx="4127520" cy="609600"/>
              <a:chOff x="3492905" y="1739900"/>
              <a:chExt cx="4127520" cy="609600"/>
            </a:xfrm>
          </p:grpSpPr>
          <p:pic>
            <p:nvPicPr>
              <p:cNvPr id="28" name="图片 27">
                <a:extLst>
                  <a:ext uri="{FF2B5EF4-FFF2-40B4-BE49-F238E27FC236}">
                    <a16:creationId xmlns:a16="http://schemas.microsoft.com/office/drawing/2014/main" id="{1C080DFD-950A-48C8-B498-C2331AE8B5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92905" y="1739900"/>
                <a:ext cx="609600" cy="609600"/>
              </a:xfrm>
              <a:prstGeom prst="rect">
                <a:avLst/>
              </a:prstGeom>
            </p:spPr>
          </p:pic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8F14FCBC-4B49-4506-BD33-7EE664219C02}"/>
                  </a:ext>
                </a:extLst>
              </p:cNvPr>
              <p:cNvSpPr/>
              <p:nvPr/>
            </p:nvSpPr>
            <p:spPr>
              <a:xfrm>
                <a:off x="4204105" y="1826280"/>
                <a:ext cx="3416320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8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铁农具和牛耕的作用</a:t>
                </a:r>
                <a:endPara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F367494B-7EDF-4B49-A7FF-D292D4A587A9}"/>
                </a:ext>
              </a:extLst>
            </p:cNvPr>
            <p:cNvCxnSpPr/>
            <p:nvPr/>
          </p:nvCxnSpPr>
          <p:spPr>
            <a:xfrm>
              <a:off x="2317547" y="5197001"/>
              <a:ext cx="5092700" cy="0"/>
            </a:xfrm>
            <a:prstGeom prst="line">
              <a:avLst/>
            </a:prstGeom>
            <a:ln>
              <a:solidFill>
                <a:srgbClr val="49327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8CC6BDAF-BA23-4FF5-BF44-741ABDC06A30}"/>
                </a:ext>
              </a:extLst>
            </p:cNvPr>
            <p:cNvSpPr/>
            <p:nvPr/>
          </p:nvSpPr>
          <p:spPr>
            <a:xfrm>
              <a:off x="2267152" y="5240191"/>
              <a:ext cx="664797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推动农业生产的发展，标志生产力的大大提高。</a:t>
              </a:r>
            </a:p>
          </p:txBody>
        </p:sp>
      </p:grpSp>
      <p:pic>
        <p:nvPicPr>
          <p:cNvPr id="32" name="图片 31">
            <a:extLst>
              <a:ext uri="{FF2B5EF4-FFF2-40B4-BE49-F238E27FC236}">
                <a16:creationId xmlns:a16="http://schemas.microsoft.com/office/drawing/2014/main" id="{C8004789-4F8C-49CA-AA8D-3E41FD828C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75"/>
          <a:stretch/>
        </p:blipFill>
        <p:spPr>
          <a:xfrm>
            <a:off x="6896100" y="1"/>
            <a:ext cx="5295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2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4102505" y="347990"/>
            <a:ext cx="39869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铁农具和牛耕的使用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9A1500-939B-4C89-9D2E-D364601DE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94279">
            <a:off x="1087607" y="1120098"/>
            <a:ext cx="6016228" cy="365723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0444CE7-841E-474A-B476-347D1B46C303}"/>
              </a:ext>
            </a:extLst>
          </p:cNvPr>
          <p:cNvSpPr/>
          <p:nvPr/>
        </p:nvSpPr>
        <p:spPr>
          <a:xfrm>
            <a:off x="5645311" y="3528164"/>
            <a:ext cx="4909641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管子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记载：春秋时齐国已经用铁农具耕种土地。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山海经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上记载的铁矿山，达三十多处。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CF3D0141-C957-48DD-9561-07B42ADAF405}"/>
              </a:ext>
            </a:extLst>
          </p:cNvPr>
          <p:cNvCxnSpPr>
            <a:cxnSpLocks/>
          </p:cNvCxnSpPr>
          <p:nvPr/>
        </p:nvCxnSpPr>
        <p:spPr>
          <a:xfrm>
            <a:off x="5596574" y="3352800"/>
            <a:ext cx="5007115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F84B2FD-D995-4F0F-8A35-EC63188A7A94}"/>
              </a:ext>
            </a:extLst>
          </p:cNvPr>
          <p:cNvCxnSpPr>
            <a:cxnSpLocks/>
          </p:cNvCxnSpPr>
          <p:nvPr/>
        </p:nvCxnSpPr>
        <p:spPr>
          <a:xfrm>
            <a:off x="5596574" y="5257800"/>
            <a:ext cx="5007115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424163"/>
      </p:ext>
    </p:extLst>
  </p:cSld>
  <p:clrMapOvr>
    <a:masterClrMapping/>
  </p:clrMapOvr>
  <p:transition spd="slow" advClick="0" advTm="3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timgsa.baidu.com/timg?image&amp;quality=80&amp;size=b9999_10000&amp;sec=1513176788334&amp;di=e3c83480c7d2060185cfb9bbdef63ef2&amp;imgtype=0&amp;src=http%3A%2F%2Fblog.sciencenet.cn%2Fupload%2Fblog%2Fimages%2F2009%2F5%2F20095820517187.jpg">
            <a:extLst>
              <a:ext uri="{FF2B5EF4-FFF2-40B4-BE49-F238E27FC236}">
                <a16:creationId xmlns:a16="http://schemas.microsoft.com/office/drawing/2014/main" id="{F3B9F57E-B883-41FC-BF20-4274333A3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850" y="2935403"/>
            <a:ext cx="11036300" cy="3465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4102505" y="347990"/>
            <a:ext cx="39869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铁农具和牛耕的使用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9E2924-00DF-4A76-BBA9-D912D3A81EE8}"/>
              </a:ext>
            </a:extLst>
          </p:cNvPr>
          <p:cNvSpPr/>
          <p:nvPr/>
        </p:nvSpPr>
        <p:spPr>
          <a:xfrm>
            <a:off x="2887429" y="1441641"/>
            <a:ext cx="641714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54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铁农具有哪些优越性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37849B0C-78FC-4AB3-8D36-27A0EA89A28B}"/>
              </a:ext>
            </a:extLst>
          </p:cNvPr>
          <p:cNvSpPr/>
          <p:nvPr/>
        </p:nvSpPr>
        <p:spPr>
          <a:xfrm>
            <a:off x="2531829" y="1820756"/>
            <a:ext cx="241300" cy="241300"/>
          </a:xfrm>
          <a:prstGeom prst="ellipse">
            <a:avLst/>
          </a:prstGeom>
          <a:solidFill>
            <a:srgbClr val="4932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D2440A30-01E6-4602-94B6-39F64B0B1D25}"/>
              </a:ext>
            </a:extLst>
          </p:cNvPr>
          <p:cNvSpPr/>
          <p:nvPr/>
        </p:nvSpPr>
        <p:spPr>
          <a:xfrm>
            <a:off x="9304571" y="1820756"/>
            <a:ext cx="241300" cy="241300"/>
          </a:xfrm>
          <a:prstGeom prst="ellipse">
            <a:avLst/>
          </a:prstGeom>
          <a:solidFill>
            <a:srgbClr val="4932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524196"/>
      </p:ext>
    </p:extLst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4102505" y="347990"/>
            <a:ext cx="39869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铁农具和牛耕的使用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F8EE2076-334B-4B90-9C08-AB1E6C36C9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15132"/>
              </p:ext>
            </p:extLst>
          </p:nvPr>
        </p:nvGraphicFramePr>
        <p:xfrm>
          <a:off x="1841500" y="1353810"/>
          <a:ext cx="8509000" cy="4353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250">
                  <a:extLst>
                    <a:ext uri="{9D8B030D-6E8A-4147-A177-3AD203B41FA5}">
                      <a16:colId xmlns:a16="http://schemas.microsoft.com/office/drawing/2014/main" val="3952494985"/>
                    </a:ext>
                  </a:extLst>
                </a:gridCol>
                <a:gridCol w="1974850">
                  <a:extLst>
                    <a:ext uri="{9D8B030D-6E8A-4147-A177-3AD203B41FA5}">
                      <a16:colId xmlns:a16="http://schemas.microsoft.com/office/drawing/2014/main" val="103625857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662380593"/>
                    </a:ext>
                  </a:extLst>
                </a:gridCol>
                <a:gridCol w="2578100">
                  <a:extLst>
                    <a:ext uri="{9D8B030D-6E8A-4147-A177-3AD203B41FA5}">
                      <a16:colId xmlns:a16="http://schemas.microsoft.com/office/drawing/2014/main" val="1919113294"/>
                    </a:ext>
                  </a:extLst>
                </a:gridCol>
              </a:tblGrid>
              <a:tr h="10883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时代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9327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工具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9327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9327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优缺点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932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0551861"/>
                  </a:ext>
                </a:extLst>
              </a:tr>
              <a:tr h="10883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石器时代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石耜、骨耜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石、木、骨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取材易、不坚固   </a:t>
                      </a:r>
                    </a:p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石头成形难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966051"/>
                  </a:ext>
                </a:extLst>
              </a:tr>
              <a:tr h="10883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青铜时代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青铜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锋利硬度大</a:t>
                      </a:r>
                    </a:p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自然界蕴藏量少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63299"/>
                  </a:ext>
                </a:extLst>
              </a:tr>
              <a:tr h="10883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铁器时代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铁锄、铁镰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自然界蕴藏量大</a:t>
                      </a:r>
                    </a:p>
                    <a:p>
                      <a:pPr algn="ctr"/>
                      <a:r>
                        <a:rPr lang="zh-CN" altLang="en-US" sz="24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开采方便质地硬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932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E3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397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338100"/>
      </p:ext>
    </p:extLst>
  </p:cSld>
  <p:clrMapOvr>
    <a:masterClrMapping/>
  </p:clrMapOvr>
  <p:transition spd="slow" advClick="0" advTm="3000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timgsa.baidu.com/timg?image&amp;quality=80&amp;size=b9999_10000&amp;sec=1513177639999&amp;di=7d7b3bac9a3d503e931ef72cfaf4894c&amp;imgtype=0&amp;src=http%3A%2F%2Fimages.69ys.com%2Fpaimai%2F2016%2F5%2F13%2F1535%2Fpaipin%2F201605131529018694122731.jpg">
            <a:extLst>
              <a:ext uri="{FF2B5EF4-FFF2-40B4-BE49-F238E27FC236}">
                <a16:creationId xmlns:a16="http://schemas.microsoft.com/office/drawing/2014/main" id="{453C7720-B4EB-4477-A8E3-8260F1C98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609600"/>
            <a:ext cx="6483350" cy="5737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4102505" y="347990"/>
            <a:ext cx="39869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铁农具和牛耕的使用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5A9D751-DD9E-49DD-8DEA-DADD95AF4AF6}"/>
              </a:ext>
            </a:extLst>
          </p:cNvPr>
          <p:cNvGrpSpPr/>
          <p:nvPr/>
        </p:nvGrpSpPr>
        <p:grpSpPr>
          <a:xfrm>
            <a:off x="2300327" y="1444748"/>
            <a:ext cx="1107996" cy="4108204"/>
            <a:chOff x="2300327" y="1444748"/>
            <a:chExt cx="1107996" cy="410820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F7D11D8-0805-4F8C-9770-D7CB50F1958D}"/>
                </a:ext>
              </a:extLst>
            </p:cNvPr>
            <p:cNvSpPr txBox="1"/>
            <p:nvPr/>
          </p:nvSpPr>
          <p:spPr>
            <a:xfrm>
              <a:off x="2300327" y="1893053"/>
              <a:ext cx="1107996" cy="317009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6000" dirty="0">
                  <a:solidFill>
                    <a:srgbClr val="28021D"/>
                  </a:solidFill>
                  <a:latin typeface="叶根友特楷简体" panose="02010601030101010101" pitchFamily="2" charset="-122"/>
                  <a:ea typeface="叶根友特楷简体" panose="02010601030101010101" pitchFamily="2" charset="-122"/>
                </a:rPr>
                <a:t>农耕时节</a:t>
              </a: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084588CE-987E-4ADA-8001-401D4973F0EC}"/>
                </a:ext>
              </a:extLst>
            </p:cNvPr>
            <p:cNvSpPr/>
            <p:nvPr/>
          </p:nvSpPr>
          <p:spPr>
            <a:xfrm>
              <a:off x="2733675" y="1444748"/>
              <a:ext cx="241300" cy="241300"/>
            </a:xfrm>
            <a:prstGeom prst="ellipse">
              <a:avLst/>
            </a:prstGeom>
            <a:solidFill>
              <a:srgbClr val="4932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46BF4C8-2A77-446F-853E-0BBA22896352}"/>
                </a:ext>
              </a:extLst>
            </p:cNvPr>
            <p:cNvSpPr/>
            <p:nvPr/>
          </p:nvSpPr>
          <p:spPr>
            <a:xfrm>
              <a:off x="2733675" y="5311652"/>
              <a:ext cx="241300" cy="241300"/>
            </a:xfrm>
            <a:prstGeom prst="ellipse">
              <a:avLst/>
            </a:prstGeom>
            <a:solidFill>
              <a:srgbClr val="4932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8522393"/>
      </p:ext>
    </p:extLst>
  </p:cSld>
  <p:clrMapOvr>
    <a:masterClrMapping/>
  </p:clrMapOvr>
  <p:transition spd="slow" advClick="0" advTm="3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timgsa.baidu.com/timg?image&amp;quality=80&amp;size=b9999_10000&amp;sec=1513177912882&amp;di=0c97111f5a7fcaed73bc82d6bae6b29a&amp;imgtype=0&amp;src=http%3A%2F%2Fpic1.nipic.com%2F20090313%2F1173797_031639002_2.jpg">
            <a:extLst>
              <a:ext uri="{FF2B5EF4-FFF2-40B4-BE49-F238E27FC236}">
                <a16:creationId xmlns:a16="http://schemas.microsoft.com/office/drawing/2014/main" id="{A60309D5-BF06-4308-BE45-9A3F3CADFF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54" b="19172"/>
          <a:stretch/>
        </p:blipFill>
        <p:spPr bwMode="auto">
          <a:xfrm>
            <a:off x="577850" y="596899"/>
            <a:ext cx="11036300" cy="398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4641115" y="347990"/>
            <a:ext cx="29097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02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著名的都江堰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15751D-D49E-4259-B974-A22A84F985BD}"/>
              </a:ext>
            </a:extLst>
          </p:cNvPr>
          <p:cNvSpPr/>
          <p:nvPr/>
        </p:nvSpPr>
        <p:spPr>
          <a:xfrm>
            <a:off x="2887435" y="5012035"/>
            <a:ext cx="641714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5400" dirty="0">
                <a:latin typeface="叶根友特楷简体" panose="02010601030101010101" pitchFamily="2" charset="-122"/>
                <a:ea typeface="叶根友特楷简体" panose="02010601030101010101" pitchFamily="2" charset="-122"/>
              </a:rPr>
              <a:t>举世闻名的水利工程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77482595-9050-4191-85E1-732BB8D60D54}"/>
              </a:ext>
            </a:extLst>
          </p:cNvPr>
          <p:cNvSpPr/>
          <p:nvPr/>
        </p:nvSpPr>
        <p:spPr>
          <a:xfrm>
            <a:off x="2531829" y="5391150"/>
            <a:ext cx="241300" cy="241300"/>
          </a:xfrm>
          <a:prstGeom prst="ellipse">
            <a:avLst/>
          </a:prstGeom>
          <a:solidFill>
            <a:srgbClr val="4932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CE79D3B-EA05-4A6D-A1F3-54E813F75905}"/>
              </a:ext>
            </a:extLst>
          </p:cNvPr>
          <p:cNvSpPr/>
          <p:nvPr/>
        </p:nvSpPr>
        <p:spPr>
          <a:xfrm>
            <a:off x="9393471" y="5391150"/>
            <a:ext cx="241300" cy="241300"/>
          </a:xfrm>
          <a:prstGeom prst="ellipse">
            <a:avLst/>
          </a:prstGeom>
          <a:solidFill>
            <a:srgbClr val="4932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7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timgsa.baidu.com/timg?image&amp;quality=80&amp;size=b9999_10000&amp;sec=1513178114073&amp;di=95f0ca57378710b3cd3f1c8f1bb70410&amp;imgtype=0&amp;src=http%3A%2F%2Fimgsrc.baidu.com%2Fbaike%2Fpic%2Fitem%2F1ad5ad6eddc451da0ad27553b7fd5266d0163265.jpg">
            <a:extLst>
              <a:ext uri="{FF2B5EF4-FFF2-40B4-BE49-F238E27FC236}">
                <a16:creationId xmlns:a16="http://schemas.microsoft.com/office/drawing/2014/main" id="{6DD2A193-ACE1-4E15-8CC6-CF5362F81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51" y="1002756"/>
            <a:ext cx="2813050" cy="495408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DDF4FE5-49E6-4AF3-BF0C-D704BBE650A9}"/>
              </a:ext>
            </a:extLst>
          </p:cNvPr>
          <p:cNvSpPr/>
          <p:nvPr/>
        </p:nvSpPr>
        <p:spPr>
          <a:xfrm>
            <a:off x="577850" y="596900"/>
            <a:ext cx="11036300" cy="5765800"/>
          </a:xfrm>
          <a:prstGeom prst="rect">
            <a:avLst/>
          </a:prstGeom>
          <a:noFill/>
          <a:ln w="127000" cap="rnd">
            <a:solidFill>
              <a:srgbClr val="49327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矩形 5">
            <a:extLst>
              <a:ext uri="{FF2B5EF4-FFF2-40B4-BE49-F238E27FC236}">
                <a16:creationId xmlns:a16="http://schemas.microsoft.com/office/drawing/2014/main" id="{2CDF4EA5-9F0D-4ABE-B60E-BBCF2AAA53DA}"/>
              </a:ext>
            </a:extLst>
          </p:cNvPr>
          <p:cNvSpPr/>
          <p:nvPr/>
        </p:nvSpPr>
        <p:spPr>
          <a:xfrm>
            <a:off x="4641115" y="347990"/>
            <a:ext cx="29097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02  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著名的都江堰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7C01CBB-0DB6-4846-870D-43DA88CDF1AA}"/>
              </a:ext>
            </a:extLst>
          </p:cNvPr>
          <p:cNvSpPr/>
          <p:nvPr/>
        </p:nvSpPr>
        <p:spPr>
          <a:xfrm>
            <a:off x="4610102" y="2978734"/>
            <a:ext cx="6365874" cy="25288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38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李冰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被秦昭王任为蜀郡太守。期间因治水，创建了奇功，他征发民工在岷江流域兴办水利工程，其中以他和其子一同主持修建的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都江堰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水利工程最为著名。几千年来，该工程为成都平原成为天府之国奠定坚实的基础。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B5B8C2-D651-4672-A523-144826121D34}"/>
              </a:ext>
            </a:extLst>
          </p:cNvPr>
          <p:cNvSpPr/>
          <p:nvPr/>
        </p:nvSpPr>
        <p:spPr>
          <a:xfrm>
            <a:off x="6007934" y="1738944"/>
            <a:ext cx="35702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李冰与都江堰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7E98E1B-8E80-4B9B-9166-55513258E1B4}"/>
              </a:ext>
            </a:extLst>
          </p:cNvPr>
          <p:cNvCxnSpPr/>
          <p:nvPr/>
        </p:nvCxnSpPr>
        <p:spPr>
          <a:xfrm>
            <a:off x="4764089" y="2743200"/>
            <a:ext cx="6057900" cy="0"/>
          </a:xfrm>
          <a:prstGeom prst="line">
            <a:avLst/>
          </a:prstGeom>
          <a:ln>
            <a:solidFill>
              <a:srgbClr val="4932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6242455"/>
      </p:ext>
    </p:extLst>
  </p:cSld>
  <p:clrMapOvr>
    <a:masterClrMapping/>
  </p:clrMapOvr>
  <p:transition spd="slow" advClick="0" advTm="3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1574</Words>
  <Application>Microsoft Office PowerPoint</Application>
  <PresentationFormat>Widescreen</PresentationFormat>
  <Paragraphs>112</Paragraphs>
  <Slides>27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等线</vt:lpstr>
      <vt:lpstr>等线 Light</vt:lpstr>
      <vt:lpstr>微软雅黑</vt:lpstr>
      <vt:lpstr>叶根友特楷简体</vt:lpstr>
      <vt:lpstr>思源黑体 CN Medium</vt:lpstr>
      <vt:lpstr>Arial</vt:lpstr>
      <vt:lpstr>UTM Dai Co Viet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高志远</dc:creator>
  <cp:lastModifiedBy>Vu Thanh Trung</cp:lastModifiedBy>
  <cp:revision>163</cp:revision>
  <dcterms:created xsi:type="dcterms:W3CDTF">2017-12-13T11:32:18Z</dcterms:created>
  <dcterms:modified xsi:type="dcterms:W3CDTF">2021-07-31T04:50:10Z</dcterms:modified>
</cp:coreProperties>
</file>

<file path=docProps/thumbnail.jpeg>
</file>